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embeddedFontLst>
    <p:embeddedFont>
      <p:font typeface="Albert Sans" panose="020B0604020202020204" charset="-18"/>
      <p:regular r:id="rId21"/>
      <p:bold r:id="rId22"/>
      <p:italic r:id="rId23"/>
      <p:boldItalic r:id="rId24"/>
    </p:embeddedFont>
    <p:embeddedFont>
      <p:font typeface="Alexandria" panose="020B0604020202020204" charset="-78"/>
      <p:regular r:id="rId25"/>
      <p:bold r:id="rId26"/>
    </p:embeddedFont>
    <p:embeddedFont>
      <p:font typeface="Alexandria Medium" panose="020B0604020202020204" charset="-78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928" y="69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1f58f80c77_0_16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1f58f80c77_0_16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1f58f80c77_0_2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1f58f80c77_0_2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1f58f80c77_0_16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1f58f80c77_0_16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1f58f80c77_0_16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1f58f80c77_0_16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1f58f80c77_0_16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1f58f80c77_0_16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1f58f80c77_0_17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1f58f80c77_0_17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1f58f80c77_0_17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1f58f80c77_0_17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1f58f80c77_0_19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1f58f80c77_0_19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1f58f80c77_0_15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1f58f80c77_0_15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1f58f80c77_0_2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1f58f80c77_0_2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1f58f80c77_0_1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1f58f80c77_0_1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1f58f80c77_0_1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1f58f80c77_0_1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1f58f80c77_0_16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1f58f80c77_0_16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1f58f80c77_0_16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1f58f80c77_0_16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1f58f80c77_0_16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1f58f80c77_0_16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1f58f80c77_0_16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1f58f80c77_0_16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-19689" t="41478" r="19690" b="227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1750" y="1958600"/>
            <a:ext cx="4280100" cy="26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572000" y="535000"/>
            <a:ext cx="38604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1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11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715100" y="3068600"/>
            <a:ext cx="7713900" cy="15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subTitle" idx="1"/>
          </p:nvPr>
        </p:nvSpPr>
        <p:spPr>
          <a:xfrm>
            <a:off x="4572000" y="535000"/>
            <a:ext cx="38568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title" hasCustomPrompt="1"/>
          </p:nvPr>
        </p:nvSpPr>
        <p:spPr>
          <a:xfrm>
            <a:off x="1070650" y="1367325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1609075" y="1367325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3" hasCustomPrompt="1"/>
          </p:nvPr>
        </p:nvSpPr>
        <p:spPr>
          <a:xfrm>
            <a:off x="1070650" y="2103525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4"/>
          </p:nvPr>
        </p:nvSpPr>
        <p:spPr>
          <a:xfrm>
            <a:off x="1609075" y="2103524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5" hasCustomPrompt="1"/>
          </p:nvPr>
        </p:nvSpPr>
        <p:spPr>
          <a:xfrm>
            <a:off x="1070650" y="2839750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6"/>
          </p:nvPr>
        </p:nvSpPr>
        <p:spPr>
          <a:xfrm>
            <a:off x="1609075" y="2839748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7" hasCustomPrompt="1"/>
          </p:nvPr>
        </p:nvSpPr>
        <p:spPr>
          <a:xfrm>
            <a:off x="1070650" y="3575950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8"/>
          </p:nvPr>
        </p:nvSpPr>
        <p:spPr>
          <a:xfrm>
            <a:off x="1609075" y="3575948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9" hasCustomPrompt="1"/>
          </p:nvPr>
        </p:nvSpPr>
        <p:spPr>
          <a:xfrm>
            <a:off x="4927449" y="1367325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3"/>
          </p:nvPr>
        </p:nvSpPr>
        <p:spPr>
          <a:xfrm>
            <a:off x="5465950" y="1367325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14" hasCustomPrompt="1"/>
          </p:nvPr>
        </p:nvSpPr>
        <p:spPr>
          <a:xfrm>
            <a:off x="4927449" y="2103522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5"/>
          </p:nvPr>
        </p:nvSpPr>
        <p:spPr>
          <a:xfrm>
            <a:off x="5465950" y="2103519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16" hasCustomPrompt="1"/>
          </p:nvPr>
        </p:nvSpPr>
        <p:spPr>
          <a:xfrm>
            <a:off x="4927449" y="2839728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7"/>
          </p:nvPr>
        </p:nvSpPr>
        <p:spPr>
          <a:xfrm>
            <a:off x="5465950" y="2839721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18" hasCustomPrompt="1"/>
          </p:nvPr>
        </p:nvSpPr>
        <p:spPr>
          <a:xfrm>
            <a:off x="4927449" y="3575925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9"/>
          </p:nvPr>
        </p:nvSpPr>
        <p:spPr>
          <a:xfrm>
            <a:off x="5465950" y="3575916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solidFill>
          <a:schemeClr val="lt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/>
          <p:cNvPicPr preferRelativeResize="0"/>
          <p:nvPr/>
        </p:nvPicPr>
        <p:blipFill rotWithShape="1">
          <a:blip r:embed="rId2">
            <a:alphaModFix/>
          </a:blip>
          <a:srcRect l="-6643" t="13471" r="27548" b="-35825"/>
          <a:stretch/>
        </p:blipFill>
        <p:spPr>
          <a:xfrm>
            <a:off x="5819050" y="0"/>
            <a:ext cx="33249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>
            <a:spLocks noGrp="1"/>
          </p:cNvSpPr>
          <p:nvPr>
            <p:ph type="subTitle" idx="1"/>
          </p:nvPr>
        </p:nvSpPr>
        <p:spPr>
          <a:xfrm>
            <a:off x="715100" y="1503175"/>
            <a:ext cx="5930100" cy="20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subTitle" idx="2"/>
          </p:nvPr>
        </p:nvSpPr>
        <p:spPr>
          <a:xfrm>
            <a:off x="715100" y="3965300"/>
            <a:ext cx="59301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solidFill>
          <a:schemeClr val="l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/>
          <p:cNvPicPr preferRelativeResize="0"/>
          <p:nvPr/>
        </p:nvPicPr>
        <p:blipFill rotWithShape="1">
          <a:blip r:embed="rId2">
            <a:alphaModFix/>
          </a:blip>
          <a:srcRect l="-19689" t="41478" r="19690" b="2272"/>
          <a:stretch/>
        </p:blipFill>
        <p:spPr>
          <a:xfrm rot="10800000" flipH="1">
            <a:off x="0" y="-2285"/>
            <a:ext cx="9144000" cy="514807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715100" y="2259575"/>
            <a:ext cx="4276800" cy="231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7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4572000" y="535000"/>
            <a:ext cx="3856500" cy="809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6"/>
          <p:cNvPicPr preferRelativeResize="0"/>
          <p:nvPr/>
        </p:nvPicPr>
        <p:blipFill rotWithShape="1">
          <a:blip r:embed="rId2">
            <a:alphaModFix/>
          </a:blip>
          <a:srcRect l="7043" t="47434" r="-48486" b="-26994"/>
          <a:stretch/>
        </p:blipFill>
        <p:spPr>
          <a:xfrm rot="10800000" flipH="1">
            <a:off x="-12" y="-2285"/>
            <a:ext cx="9144000" cy="514807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715100" y="1931850"/>
            <a:ext cx="37044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body" idx="1"/>
          </p:nvPr>
        </p:nvSpPr>
        <p:spPr>
          <a:xfrm>
            <a:off x="715100" y="2480550"/>
            <a:ext cx="3704400" cy="73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">
    <p:bg>
      <p:bgPr>
        <a:solidFill>
          <a:schemeClr val="lt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 rotWithShape="1">
          <a:blip r:embed="rId2">
            <a:alphaModFix/>
          </a:blip>
          <a:srcRect l="-50000" t="49600" r="50000" b="-584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4302272" y="1931850"/>
            <a:ext cx="37044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4302272" y="2480550"/>
            <a:ext cx="3704400" cy="73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_1_1">
    <p:bg>
      <p:bgPr>
        <a:solidFill>
          <a:schemeClr val="l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1545472" y="1931850"/>
            <a:ext cx="37044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>
          <a:xfrm>
            <a:off x="1545472" y="2480550"/>
            <a:ext cx="3704400" cy="73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bg>
      <p:bgPr>
        <a:solidFill>
          <a:schemeClr val="lt1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9"/>
          <p:cNvPicPr preferRelativeResize="0"/>
          <p:nvPr/>
        </p:nvPicPr>
        <p:blipFill rotWithShape="1">
          <a:blip r:embed="rId2">
            <a:alphaModFix/>
          </a:blip>
          <a:srcRect l="-50000" t="49600" r="50000" b="-584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9"/>
          <p:cNvSpPr txBox="1">
            <a:spLocks noGrp="1"/>
          </p:cNvSpPr>
          <p:nvPr>
            <p:ph type="subTitle" idx="1"/>
          </p:nvPr>
        </p:nvSpPr>
        <p:spPr>
          <a:xfrm>
            <a:off x="715100" y="2046500"/>
            <a:ext cx="59301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subTitle" idx="2"/>
          </p:nvPr>
        </p:nvSpPr>
        <p:spPr>
          <a:xfrm>
            <a:off x="715100" y="3299000"/>
            <a:ext cx="59301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ubTitle" idx="3"/>
          </p:nvPr>
        </p:nvSpPr>
        <p:spPr>
          <a:xfrm>
            <a:off x="715100" y="1666700"/>
            <a:ext cx="59301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ubTitle" idx="4"/>
          </p:nvPr>
        </p:nvSpPr>
        <p:spPr>
          <a:xfrm>
            <a:off x="715100" y="2919200"/>
            <a:ext cx="59301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bg>
      <p:bgPr>
        <a:solidFill>
          <a:schemeClr val="l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0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0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 flipH="1">
            <a:off x="-4572" y="-2437"/>
            <a:ext cx="9153145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0"/>
          <p:cNvSpPr txBox="1">
            <a:spLocks noGrp="1"/>
          </p:cNvSpPr>
          <p:nvPr>
            <p:ph type="subTitle" idx="1"/>
          </p:nvPr>
        </p:nvSpPr>
        <p:spPr>
          <a:xfrm>
            <a:off x="715100" y="232877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subTitle" idx="2"/>
          </p:nvPr>
        </p:nvSpPr>
        <p:spPr>
          <a:xfrm>
            <a:off x="715100" y="1666700"/>
            <a:ext cx="2131800" cy="73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3"/>
          </p:nvPr>
        </p:nvSpPr>
        <p:spPr>
          <a:xfrm>
            <a:off x="3506100" y="232877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subTitle" idx="4"/>
          </p:nvPr>
        </p:nvSpPr>
        <p:spPr>
          <a:xfrm>
            <a:off x="3506099" y="1666700"/>
            <a:ext cx="2131800" cy="73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ubTitle" idx="5"/>
          </p:nvPr>
        </p:nvSpPr>
        <p:spPr>
          <a:xfrm>
            <a:off x="6297202" y="232877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subTitle" idx="6"/>
          </p:nvPr>
        </p:nvSpPr>
        <p:spPr>
          <a:xfrm>
            <a:off x="6297200" y="1666700"/>
            <a:ext cx="2131800" cy="73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3"/>
          <p:cNvPicPr preferRelativeResize="0"/>
          <p:nvPr/>
        </p:nvPicPr>
        <p:blipFill rotWithShape="1">
          <a:blip r:embed="rId3">
            <a:alphaModFix/>
          </a:blip>
          <a:srcRect l="36283" t="30" r="-6" b="-40"/>
          <a:stretch/>
        </p:blipFill>
        <p:spPr>
          <a:xfrm rot="10800000">
            <a:off x="5864950" y="-3275"/>
            <a:ext cx="32790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715100" y="33280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20742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7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4572000" y="535000"/>
            <a:ext cx="38568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1"/>
          <p:cNvPicPr preferRelativeResize="0"/>
          <p:nvPr/>
        </p:nvPicPr>
        <p:blipFill rotWithShape="1">
          <a:blip r:embed="rId2">
            <a:alphaModFix/>
          </a:blip>
          <a:srcRect l="-50000" t="49600" r="50000" b="-584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1"/>
          <p:cNvSpPr txBox="1">
            <a:spLocks noGrp="1"/>
          </p:cNvSpPr>
          <p:nvPr>
            <p:ph type="subTitle" idx="1"/>
          </p:nvPr>
        </p:nvSpPr>
        <p:spPr>
          <a:xfrm>
            <a:off x="715100" y="3758613"/>
            <a:ext cx="21318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ubTitle" idx="2"/>
          </p:nvPr>
        </p:nvSpPr>
        <p:spPr>
          <a:xfrm>
            <a:off x="715100" y="3377613"/>
            <a:ext cx="21318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subTitle" idx="3"/>
          </p:nvPr>
        </p:nvSpPr>
        <p:spPr>
          <a:xfrm>
            <a:off x="3506099" y="3758613"/>
            <a:ext cx="21318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subTitle" idx="4"/>
          </p:nvPr>
        </p:nvSpPr>
        <p:spPr>
          <a:xfrm>
            <a:off x="3506099" y="3377613"/>
            <a:ext cx="21318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subTitle" idx="5"/>
          </p:nvPr>
        </p:nvSpPr>
        <p:spPr>
          <a:xfrm>
            <a:off x="6297200" y="3758613"/>
            <a:ext cx="21318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subTitle" idx="6"/>
          </p:nvPr>
        </p:nvSpPr>
        <p:spPr>
          <a:xfrm>
            <a:off x="6297200" y="3377613"/>
            <a:ext cx="21318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bg>
      <p:bgPr>
        <a:solidFill>
          <a:schemeClr val="lt1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2"/>
          <p:cNvPicPr preferRelativeResize="0"/>
          <p:nvPr/>
        </p:nvPicPr>
        <p:blipFill rotWithShape="1">
          <a:blip r:embed="rId2">
            <a:alphaModFix/>
          </a:blip>
          <a:srcRect l="104756" t="-108210" r="280062" b="47851"/>
          <a:stretch/>
        </p:blipFill>
        <p:spPr>
          <a:xfrm rot="10800000">
            <a:off x="1325" y="-1637"/>
            <a:ext cx="91414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2"/>
          <p:cNvSpPr txBox="1">
            <a:spLocks noGrp="1"/>
          </p:cNvSpPr>
          <p:nvPr>
            <p:ph type="subTitle" idx="1"/>
          </p:nvPr>
        </p:nvSpPr>
        <p:spPr>
          <a:xfrm>
            <a:off x="715100" y="2046500"/>
            <a:ext cx="37806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subTitle" idx="2"/>
          </p:nvPr>
        </p:nvSpPr>
        <p:spPr>
          <a:xfrm>
            <a:off x="715100" y="3299000"/>
            <a:ext cx="37806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subTitle" idx="3"/>
          </p:nvPr>
        </p:nvSpPr>
        <p:spPr>
          <a:xfrm>
            <a:off x="715100" y="1666700"/>
            <a:ext cx="37806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subTitle" idx="4"/>
          </p:nvPr>
        </p:nvSpPr>
        <p:spPr>
          <a:xfrm>
            <a:off x="715100" y="2919200"/>
            <a:ext cx="37806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subTitle" idx="5"/>
          </p:nvPr>
        </p:nvSpPr>
        <p:spPr>
          <a:xfrm>
            <a:off x="4648300" y="2046500"/>
            <a:ext cx="37806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6"/>
          </p:nvPr>
        </p:nvSpPr>
        <p:spPr>
          <a:xfrm>
            <a:off x="4648300" y="3299000"/>
            <a:ext cx="37806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subTitle" idx="7"/>
          </p:nvPr>
        </p:nvSpPr>
        <p:spPr>
          <a:xfrm>
            <a:off x="4648300" y="1666700"/>
            <a:ext cx="37806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subTitle" idx="8"/>
          </p:nvPr>
        </p:nvSpPr>
        <p:spPr>
          <a:xfrm>
            <a:off x="4648300" y="2919200"/>
            <a:ext cx="37806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bg>
      <p:bgPr>
        <a:solidFill>
          <a:schemeClr val="lt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>
            <a:spLocks noGrp="1"/>
          </p:cNvSpPr>
          <p:nvPr>
            <p:ph type="subTitle" idx="1"/>
          </p:nvPr>
        </p:nvSpPr>
        <p:spPr>
          <a:xfrm>
            <a:off x="715100" y="1879700"/>
            <a:ext cx="2432400" cy="887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23"/>
          <p:cNvSpPr txBox="1">
            <a:spLocks noGrp="1"/>
          </p:cNvSpPr>
          <p:nvPr>
            <p:ph type="subTitle" idx="2"/>
          </p:nvPr>
        </p:nvSpPr>
        <p:spPr>
          <a:xfrm>
            <a:off x="715100" y="3574400"/>
            <a:ext cx="2432400" cy="887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3"/>
          <p:cNvSpPr txBox="1">
            <a:spLocks noGrp="1"/>
          </p:cNvSpPr>
          <p:nvPr>
            <p:ph type="subTitle" idx="3"/>
          </p:nvPr>
        </p:nvSpPr>
        <p:spPr>
          <a:xfrm>
            <a:off x="715100" y="1224500"/>
            <a:ext cx="2432400" cy="73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subTitle" idx="4"/>
          </p:nvPr>
        </p:nvSpPr>
        <p:spPr>
          <a:xfrm>
            <a:off x="715100" y="2919200"/>
            <a:ext cx="2432400" cy="73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subTitle" idx="5"/>
          </p:nvPr>
        </p:nvSpPr>
        <p:spPr>
          <a:xfrm>
            <a:off x="3355799" y="1879700"/>
            <a:ext cx="2432400" cy="887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3"/>
          <p:cNvSpPr txBox="1">
            <a:spLocks noGrp="1"/>
          </p:cNvSpPr>
          <p:nvPr>
            <p:ph type="subTitle" idx="6"/>
          </p:nvPr>
        </p:nvSpPr>
        <p:spPr>
          <a:xfrm>
            <a:off x="3355799" y="3574400"/>
            <a:ext cx="2432400" cy="887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3"/>
          <p:cNvSpPr txBox="1">
            <a:spLocks noGrp="1"/>
          </p:cNvSpPr>
          <p:nvPr>
            <p:ph type="subTitle" idx="7"/>
          </p:nvPr>
        </p:nvSpPr>
        <p:spPr>
          <a:xfrm>
            <a:off x="3355800" y="1224500"/>
            <a:ext cx="2432400" cy="73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39" name="Google Shape;139;p23"/>
          <p:cNvSpPr txBox="1">
            <a:spLocks noGrp="1"/>
          </p:cNvSpPr>
          <p:nvPr>
            <p:ph type="subTitle" idx="8"/>
          </p:nvPr>
        </p:nvSpPr>
        <p:spPr>
          <a:xfrm>
            <a:off x="3355800" y="2919200"/>
            <a:ext cx="2432400" cy="73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40" name="Google Shape;140;p23"/>
          <p:cNvSpPr txBox="1">
            <a:spLocks noGrp="1"/>
          </p:cNvSpPr>
          <p:nvPr>
            <p:ph type="subTitle" idx="9"/>
          </p:nvPr>
        </p:nvSpPr>
        <p:spPr>
          <a:xfrm>
            <a:off x="5996501" y="1879700"/>
            <a:ext cx="2432400" cy="887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3"/>
          <p:cNvSpPr txBox="1">
            <a:spLocks noGrp="1"/>
          </p:cNvSpPr>
          <p:nvPr>
            <p:ph type="subTitle" idx="13"/>
          </p:nvPr>
        </p:nvSpPr>
        <p:spPr>
          <a:xfrm>
            <a:off x="5996501" y="3574400"/>
            <a:ext cx="2432400" cy="887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subTitle" idx="14"/>
          </p:nvPr>
        </p:nvSpPr>
        <p:spPr>
          <a:xfrm>
            <a:off x="5996503" y="1224500"/>
            <a:ext cx="2432400" cy="73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43" name="Google Shape;143;p23"/>
          <p:cNvSpPr txBox="1">
            <a:spLocks noGrp="1"/>
          </p:cNvSpPr>
          <p:nvPr>
            <p:ph type="subTitle" idx="15"/>
          </p:nvPr>
        </p:nvSpPr>
        <p:spPr>
          <a:xfrm>
            <a:off x="5996503" y="2919200"/>
            <a:ext cx="2432400" cy="73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bg>
      <p:bgPr>
        <a:solidFill>
          <a:schemeClr val="lt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4"/>
          <p:cNvPicPr preferRelativeResize="0"/>
          <p:nvPr/>
        </p:nvPicPr>
        <p:blipFill rotWithShape="1">
          <a:blip r:embed="rId2">
            <a:alphaModFix/>
          </a:blip>
          <a:srcRect l="-50000" t="49600" r="50000" b="-584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4"/>
          <p:cNvSpPr txBox="1">
            <a:spLocks noGrp="1"/>
          </p:cNvSpPr>
          <p:nvPr>
            <p:ph type="title" hasCustomPrompt="1"/>
          </p:nvPr>
        </p:nvSpPr>
        <p:spPr>
          <a:xfrm>
            <a:off x="715100" y="983000"/>
            <a:ext cx="7713900" cy="95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7" name="Google Shape;147;p24"/>
          <p:cNvSpPr txBox="1">
            <a:spLocks noGrp="1"/>
          </p:cNvSpPr>
          <p:nvPr>
            <p:ph type="subTitle" idx="1"/>
          </p:nvPr>
        </p:nvSpPr>
        <p:spPr>
          <a:xfrm>
            <a:off x="715100" y="1858700"/>
            <a:ext cx="77139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4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2921600"/>
            <a:ext cx="7713900" cy="95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9" name="Google Shape;149;p24"/>
          <p:cNvSpPr txBox="1">
            <a:spLocks noGrp="1"/>
          </p:cNvSpPr>
          <p:nvPr>
            <p:ph type="subTitle" idx="3"/>
          </p:nvPr>
        </p:nvSpPr>
        <p:spPr>
          <a:xfrm>
            <a:off x="715100" y="3797300"/>
            <a:ext cx="77139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BLANK_1_1_1_1_1_1_3">
    <p:bg>
      <p:bgPr>
        <a:solidFill>
          <a:schemeClr val="lt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5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25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2532350"/>
            <a:ext cx="37806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4" name="Google Shape;154;p25"/>
          <p:cNvSpPr txBox="1">
            <a:spLocks noGrp="1"/>
          </p:cNvSpPr>
          <p:nvPr>
            <p:ph type="subTitle" idx="1"/>
          </p:nvPr>
        </p:nvSpPr>
        <p:spPr>
          <a:xfrm>
            <a:off x="715100" y="3291950"/>
            <a:ext cx="3780600" cy="8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5"/>
          <p:cNvSpPr txBox="1">
            <a:spLocks noGrp="1"/>
          </p:cNvSpPr>
          <p:nvPr>
            <p:ph type="subTitle" idx="3"/>
          </p:nvPr>
        </p:nvSpPr>
        <p:spPr>
          <a:xfrm>
            <a:off x="715100" y="2912150"/>
            <a:ext cx="37806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56" name="Google Shape;156;p25"/>
          <p:cNvSpPr txBox="1">
            <a:spLocks noGrp="1"/>
          </p:cNvSpPr>
          <p:nvPr>
            <p:ph type="subTitle" idx="4"/>
          </p:nvPr>
        </p:nvSpPr>
        <p:spPr>
          <a:xfrm>
            <a:off x="4648300" y="3291950"/>
            <a:ext cx="3780600" cy="8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5"/>
          <p:cNvSpPr txBox="1">
            <a:spLocks noGrp="1"/>
          </p:cNvSpPr>
          <p:nvPr>
            <p:ph type="subTitle" idx="5"/>
          </p:nvPr>
        </p:nvSpPr>
        <p:spPr>
          <a:xfrm>
            <a:off x="4648300" y="2912150"/>
            <a:ext cx="37806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58" name="Google Shape;158;p25"/>
          <p:cNvSpPr txBox="1">
            <a:spLocks noGrp="1"/>
          </p:cNvSpPr>
          <p:nvPr>
            <p:ph type="title" idx="6" hasCustomPrompt="1"/>
          </p:nvPr>
        </p:nvSpPr>
        <p:spPr>
          <a:xfrm>
            <a:off x="4648300" y="2532350"/>
            <a:ext cx="37806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">
    <p:bg>
      <p:bgPr>
        <a:solidFill>
          <a:schemeClr val="lt1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_1"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7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7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 flipH="1">
            <a:off x="-4572" y="-2437"/>
            <a:ext cx="9153145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_1_1">
    <p:bg>
      <p:bgPr>
        <a:solidFill>
          <a:schemeClr val="lt1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8"/>
          <p:cNvPicPr preferRelativeResize="0"/>
          <p:nvPr/>
        </p:nvPicPr>
        <p:blipFill rotWithShape="1">
          <a:blip r:embed="rId2">
            <a:alphaModFix/>
          </a:blip>
          <a:srcRect l="-6643" t="-11183" r="27548" b="-11170"/>
          <a:stretch/>
        </p:blipFill>
        <p:spPr>
          <a:xfrm>
            <a:off x="5819050" y="0"/>
            <a:ext cx="3324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8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solidFill>
          <a:schemeClr val="lt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9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9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9"/>
          <p:cNvSpPr txBox="1">
            <a:spLocks noGrp="1"/>
          </p:cNvSpPr>
          <p:nvPr>
            <p:ph type="ctrTitle"/>
          </p:nvPr>
        </p:nvSpPr>
        <p:spPr>
          <a:xfrm>
            <a:off x="715100" y="3330625"/>
            <a:ext cx="3856800" cy="12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2" name="Google Shape;172;p29"/>
          <p:cNvSpPr txBox="1">
            <a:spLocks noGrp="1"/>
          </p:cNvSpPr>
          <p:nvPr>
            <p:ph type="subTitle" idx="1"/>
          </p:nvPr>
        </p:nvSpPr>
        <p:spPr>
          <a:xfrm>
            <a:off x="4571900" y="535000"/>
            <a:ext cx="2683800" cy="11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3" name="Google Shape;173;p29"/>
          <p:cNvSpPr txBox="1"/>
          <p:nvPr/>
        </p:nvSpPr>
        <p:spPr>
          <a:xfrm>
            <a:off x="4571863" y="2278000"/>
            <a:ext cx="2683800" cy="4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CREDITS: This presentation template was created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includes icons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r>
              <a:rPr lang="en" sz="9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and infographics &amp; images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900" b="1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lt1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0"/>
          <p:cNvPicPr preferRelativeResize="0"/>
          <p:nvPr/>
        </p:nvPicPr>
        <p:blipFill rotWithShape="1">
          <a:blip r:embed="rId2">
            <a:alphaModFix/>
          </a:blip>
          <a:srcRect l="-6643" t="13471" r="27548" b="-35825"/>
          <a:stretch/>
        </p:blipFill>
        <p:spPr>
          <a:xfrm flipH="1">
            <a:off x="-10682" y="-2437"/>
            <a:ext cx="332129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0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 flipH="1">
            <a:off x="-10680" y="-2437"/>
            <a:ext cx="9144080" cy="514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/>
          <p:cNvPicPr preferRelativeResize="0"/>
          <p:nvPr/>
        </p:nvPicPr>
        <p:blipFill rotWithShape="1">
          <a:blip r:embed="rId2">
            <a:alphaModFix/>
          </a:blip>
          <a:srcRect l="174697" t="-83399" r="177064" b="41635"/>
          <a:stretch/>
        </p:blipFill>
        <p:spPr>
          <a:xfrm>
            <a:off x="1325" y="-1637"/>
            <a:ext cx="91414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3856800" cy="948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715100" y="1636300"/>
            <a:ext cx="3856800" cy="189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>
            <a:spLocks noGrp="1"/>
          </p:cNvSpPr>
          <p:nvPr>
            <p:ph type="pic" idx="2"/>
          </p:nvPr>
        </p:nvSpPr>
        <p:spPr>
          <a:xfrm>
            <a:off x="5715175" y="75"/>
            <a:ext cx="342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lt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1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1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5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1189750" y="1742900"/>
            <a:ext cx="2907600" cy="21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5046650" y="1742900"/>
            <a:ext cx="2907600" cy="21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6"/>
          <p:cNvPicPr preferRelativeResize="0"/>
          <p:nvPr/>
        </p:nvPicPr>
        <p:blipFill rotWithShape="1">
          <a:blip r:embed="rId2">
            <a:alphaModFix/>
          </a:blip>
          <a:srcRect l="104756" t="-108210" r="280062" b="47851"/>
          <a:stretch/>
        </p:blipFill>
        <p:spPr>
          <a:xfrm rot="10800000">
            <a:off x="1325" y="-1637"/>
            <a:ext cx="91414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/>
          <p:cNvPicPr preferRelativeResize="0"/>
          <p:nvPr/>
        </p:nvPicPr>
        <p:blipFill rotWithShape="1">
          <a:blip r:embed="rId2">
            <a:alphaModFix/>
          </a:blip>
          <a:srcRect l="130683" t="-50527" r="175247" b="34585"/>
          <a:stretch/>
        </p:blipFill>
        <p:spPr>
          <a:xfrm>
            <a:off x="1325" y="-1637"/>
            <a:ext cx="91414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3856800" cy="95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715100" y="1641400"/>
            <a:ext cx="3856800" cy="72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7"/>
          <p:cNvSpPr>
            <a:spLocks noGrp="1"/>
          </p:cNvSpPr>
          <p:nvPr>
            <p:ph type="pic" idx="2"/>
          </p:nvPr>
        </p:nvSpPr>
        <p:spPr>
          <a:xfrm>
            <a:off x="5714900" y="-75"/>
            <a:ext cx="342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8"/>
          <p:cNvPicPr preferRelativeResize="0"/>
          <p:nvPr/>
        </p:nvPicPr>
        <p:blipFill rotWithShape="1">
          <a:blip r:embed="rId2">
            <a:alphaModFix/>
          </a:blip>
          <a:srcRect l="-19689" t="41478" r="19690" b="227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23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9"/>
          <p:cNvPicPr preferRelativeResize="0"/>
          <p:nvPr/>
        </p:nvPicPr>
        <p:blipFill rotWithShape="1">
          <a:blip r:embed="rId2">
            <a:alphaModFix/>
          </a:blip>
          <a:srcRect l="7043" t="47434" r="-48486" b="-26994"/>
          <a:stretch/>
        </p:blipFill>
        <p:spPr>
          <a:xfrm rot="10800000" flipH="1">
            <a:off x="-12" y="-2285"/>
            <a:ext cx="9144000" cy="514807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592530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4572000" y="3358100"/>
            <a:ext cx="385680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715100" y="4059800"/>
            <a:ext cx="7713600" cy="548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083700"/>
            <a:ext cx="7713900" cy="3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image" Target="../media/image14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2"/>
          <p:cNvSpPr txBox="1">
            <a:spLocks noGrp="1"/>
          </p:cNvSpPr>
          <p:nvPr>
            <p:ph type="ctrTitle"/>
          </p:nvPr>
        </p:nvSpPr>
        <p:spPr>
          <a:xfrm>
            <a:off x="711750" y="1958600"/>
            <a:ext cx="5230800" cy="26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VitaLink</a:t>
            </a:r>
            <a:endParaRPr/>
          </a:p>
        </p:txBody>
      </p:sp>
      <p:sp>
        <p:nvSpPr>
          <p:cNvPr id="185" name="Google Shape;185;p32"/>
          <p:cNvSpPr txBox="1">
            <a:spLocks noGrp="1"/>
          </p:cNvSpPr>
          <p:nvPr>
            <p:ph type="subTitle" idx="1"/>
          </p:nvPr>
        </p:nvSpPr>
        <p:spPr>
          <a:xfrm>
            <a:off x="1723775" y="3169275"/>
            <a:ext cx="38604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Keep your loved ones</a:t>
            </a:r>
            <a:r>
              <a:rPr lang="en" sz="1500"/>
              <a:t> </a:t>
            </a:r>
            <a:r>
              <a:rPr lang="en" sz="1600" b="1">
                <a:solidFill>
                  <a:schemeClr val="lt2"/>
                </a:solidFill>
              </a:rPr>
              <a:t>safe</a:t>
            </a:r>
            <a:endParaRPr sz="1600" b="1">
              <a:solidFill>
                <a:schemeClr val="lt2"/>
              </a:solidFill>
            </a:endParaRPr>
          </a:p>
        </p:txBody>
      </p:sp>
      <p:sp>
        <p:nvSpPr>
          <p:cNvPr id="186" name="Google Shape;186;p32"/>
          <p:cNvSpPr txBox="1"/>
          <p:nvPr/>
        </p:nvSpPr>
        <p:spPr>
          <a:xfrm>
            <a:off x="3382675" y="4309975"/>
            <a:ext cx="56556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Aplikacja autorstwa </a:t>
            </a:r>
            <a:r>
              <a:rPr lang="en" sz="1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Seriously Depressed Developers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w składzie:</a:t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Filip Kowalski, Krzysztof Wrona, Michał Ślęzak, Dominik Sieroń</a:t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1"/>
          <p:cNvSpPr txBox="1">
            <a:spLocks noGrp="1"/>
          </p:cNvSpPr>
          <p:nvPr>
            <p:ph type="title"/>
          </p:nvPr>
        </p:nvSpPr>
        <p:spPr>
          <a:xfrm>
            <a:off x="868063" y="545700"/>
            <a:ext cx="3270600" cy="12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Wszystkie informacje o bliskich, w jednym miejscu</a:t>
            </a:r>
            <a:endParaRPr sz="2200"/>
          </a:p>
        </p:txBody>
      </p:sp>
      <p:sp>
        <p:nvSpPr>
          <p:cNvPr id="269" name="Google Shape;269;p41"/>
          <p:cNvSpPr txBox="1">
            <a:spLocks noGrp="1"/>
          </p:cNvSpPr>
          <p:nvPr>
            <p:ph type="body" idx="1"/>
          </p:nvPr>
        </p:nvSpPr>
        <p:spPr>
          <a:xfrm>
            <a:off x="868075" y="1794600"/>
            <a:ext cx="2923500" cy="18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Sprawdzaj stan podopiecznych jednym rzutem oka</a:t>
            </a:r>
            <a:endParaRPr/>
          </a:p>
        </p:txBody>
      </p:sp>
      <p:pic>
        <p:nvPicPr>
          <p:cNvPr id="270" name="Google Shape;270;p4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b="19028"/>
          <a:stretch/>
        </p:blipFill>
        <p:spPr>
          <a:xfrm>
            <a:off x="5689500" y="0"/>
            <a:ext cx="3454499" cy="514350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2"/>
          <p:cNvSpPr txBox="1">
            <a:spLocks noGrp="1"/>
          </p:cNvSpPr>
          <p:nvPr>
            <p:ph type="title"/>
          </p:nvPr>
        </p:nvSpPr>
        <p:spPr>
          <a:xfrm>
            <a:off x="2923313" y="282025"/>
            <a:ext cx="3353100" cy="9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Połącz się z podopiecznym i zdalnie zarządzaj aplikacją</a:t>
            </a:r>
            <a:endParaRPr sz="2200"/>
          </a:p>
        </p:txBody>
      </p:sp>
      <p:pic>
        <p:nvPicPr>
          <p:cNvPr id="276" name="Google Shape;27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1475"/>
            <a:ext cx="2526499" cy="46457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0826" y="201475"/>
            <a:ext cx="2526499" cy="4645653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42"/>
          <p:cNvSpPr txBox="1">
            <a:spLocks noGrp="1"/>
          </p:cNvSpPr>
          <p:nvPr>
            <p:ph type="body" idx="1"/>
          </p:nvPr>
        </p:nvSpPr>
        <p:spPr>
          <a:xfrm>
            <a:off x="2923313" y="1845450"/>
            <a:ext cx="3353100" cy="7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Brak konieczności ingerencji z aplikacją ze strony seniora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3"/>
          <p:cNvSpPr txBox="1">
            <a:spLocks noGrp="1"/>
          </p:cNvSpPr>
          <p:nvPr>
            <p:ph type="title"/>
          </p:nvPr>
        </p:nvSpPr>
        <p:spPr>
          <a:xfrm>
            <a:off x="4372700" y="611200"/>
            <a:ext cx="3856800" cy="9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Analizujemy i zbieramy dane</a:t>
            </a:r>
            <a:endParaRPr/>
          </a:p>
        </p:txBody>
      </p:sp>
      <p:sp>
        <p:nvSpPr>
          <p:cNvPr id="284" name="Google Shape;284;p43"/>
          <p:cNvSpPr txBox="1">
            <a:spLocks noGrp="1"/>
          </p:cNvSpPr>
          <p:nvPr>
            <p:ph type="body" idx="1"/>
          </p:nvPr>
        </p:nvSpPr>
        <p:spPr>
          <a:xfrm>
            <a:off x="4372700" y="1717600"/>
            <a:ext cx="3856800" cy="7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Przetwarzanie danych pozwala na wczesne wykrycie problemów zdrowotnych, a dostęp do statystyk jest niezastąpionym narzędziem dla lekarzy</a:t>
            </a:r>
            <a:endParaRPr/>
          </a:p>
        </p:txBody>
      </p:sp>
      <p:pic>
        <p:nvPicPr>
          <p:cNvPr id="285" name="Google Shape;285;p4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9223" b="9223"/>
          <a:stretch/>
        </p:blipFill>
        <p:spPr>
          <a:xfrm>
            <a:off x="0" y="0"/>
            <a:ext cx="3429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38568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Pomagamy pamiętać o zaleceniach</a:t>
            </a:r>
            <a:endParaRPr/>
          </a:p>
        </p:txBody>
      </p:sp>
      <p:sp>
        <p:nvSpPr>
          <p:cNvPr id="291" name="Google Shape;291;p44"/>
          <p:cNvSpPr txBox="1">
            <a:spLocks noGrp="1"/>
          </p:cNvSpPr>
          <p:nvPr>
            <p:ph type="body" idx="1"/>
          </p:nvPr>
        </p:nvSpPr>
        <p:spPr>
          <a:xfrm>
            <a:off x="715100" y="1636300"/>
            <a:ext cx="3856800" cy="18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Przypomnienia o lekach i wizytach u specjalistów</a:t>
            </a:r>
            <a:endParaRPr/>
          </a:p>
        </p:txBody>
      </p:sp>
      <p:pic>
        <p:nvPicPr>
          <p:cNvPr id="292" name="Google Shape;292;p4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b="18427"/>
          <a:stretch/>
        </p:blipFill>
        <p:spPr>
          <a:xfrm>
            <a:off x="5715175" y="75"/>
            <a:ext cx="3428999" cy="5143501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5"/>
          <p:cNvSpPr txBox="1">
            <a:spLocks noGrp="1"/>
          </p:cNvSpPr>
          <p:nvPr>
            <p:ph type="title"/>
          </p:nvPr>
        </p:nvSpPr>
        <p:spPr>
          <a:xfrm>
            <a:off x="4067900" y="535000"/>
            <a:ext cx="3856800" cy="9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Reagujemy, gdy Twoi bliscy nie mogą</a:t>
            </a:r>
            <a:endParaRPr/>
          </a:p>
        </p:txBody>
      </p:sp>
      <p:sp>
        <p:nvSpPr>
          <p:cNvPr id="298" name="Google Shape;298;p45"/>
          <p:cNvSpPr txBox="1">
            <a:spLocks noGrp="1"/>
          </p:cNvSpPr>
          <p:nvPr>
            <p:ph type="body" idx="1"/>
          </p:nvPr>
        </p:nvSpPr>
        <p:spPr>
          <a:xfrm>
            <a:off x="4067900" y="1641400"/>
            <a:ext cx="3856800" cy="7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 razie nagłego wypadku lub wykrycia anomalii dostajesz powiadomienie o konieczności działania, a służby zostają powiadomione</a:t>
            </a:r>
            <a:endParaRPr/>
          </a:p>
        </p:txBody>
      </p:sp>
      <p:pic>
        <p:nvPicPr>
          <p:cNvPr id="299" name="Google Shape;299;p4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9209" b="9217"/>
          <a:stretch/>
        </p:blipFill>
        <p:spPr>
          <a:xfrm>
            <a:off x="0" y="0"/>
            <a:ext cx="3428999" cy="514350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 jaki sposób </a:t>
            </a:r>
            <a:r>
              <a:rPr lang="en" b="1">
                <a:solidFill>
                  <a:schemeClr val="lt2"/>
                </a:solidFill>
                <a:latin typeface="Alexandria"/>
                <a:ea typeface="Alexandria"/>
                <a:cs typeface="Alexandria"/>
                <a:sym typeface="Alexandria"/>
              </a:rPr>
              <a:t>zbieramy</a:t>
            </a:r>
            <a:r>
              <a:rPr lang="en"/>
              <a:t> informacje?</a:t>
            </a:r>
            <a:endParaRPr/>
          </a:p>
        </p:txBody>
      </p:sp>
      <p:sp>
        <p:nvSpPr>
          <p:cNvPr id="305" name="Google Shape;305;p46"/>
          <p:cNvSpPr txBox="1">
            <a:spLocks noGrp="1"/>
          </p:cNvSpPr>
          <p:nvPr>
            <p:ph type="subTitle" idx="1"/>
          </p:nvPr>
        </p:nvSpPr>
        <p:spPr>
          <a:xfrm>
            <a:off x="1324700" y="293837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Smartfon z aplikacją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Dostarcza danych o lokalizacji, przemieszczeniu i przyspieszeniu</a:t>
            </a:r>
            <a:endParaRPr/>
          </a:p>
        </p:txBody>
      </p:sp>
      <p:sp>
        <p:nvSpPr>
          <p:cNvPr id="306" name="Google Shape;306;p46"/>
          <p:cNvSpPr txBox="1">
            <a:spLocks noGrp="1"/>
          </p:cNvSpPr>
          <p:nvPr>
            <p:ph type="subTitle" idx="2"/>
          </p:nvPr>
        </p:nvSpPr>
        <p:spPr>
          <a:xfrm>
            <a:off x="1324700" y="2276300"/>
            <a:ext cx="2131800" cy="73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Urządzenia podstawowe</a:t>
            </a:r>
            <a:endParaRPr/>
          </a:p>
        </p:txBody>
      </p:sp>
      <p:sp>
        <p:nvSpPr>
          <p:cNvPr id="307" name="Google Shape;307;p46"/>
          <p:cNvSpPr txBox="1">
            <a:spLocks noGrp="1"/>
          </p:cNvSpPr>
          <p:nvPr>
            <p:ph type="subTitle" idx="5"/>
          </p:nvPr>
        </p:nvSpPr>
        <p:spPr>
          <a:xfrm>
            <a:off x="5687602" y="293837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Smartwear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Dostarcza informacji o tętnie, ciśnieniu, poziomu tlenu, temperaturze ciała</a:t>
            </a:r>
            <a:endParaRPr/>
          </a:p>
        </p:txBody>
      </p:sp>
      <p:sp>
        <p:nvSpPr>
          <p:cNvPr id="308" name="Google Shape;308;p46"/>
          <p:cNvSpPr txBox="1">
            <a:spLocks noGrp="1"/>
          </p:cNvSpPr>
          <p:nvPr>
            <p:ph type="subTitle" idx="6"/>
          </p:nvPr>
        </p:nvSpPr>
        <p:spPr>
          <a:xfrm>
            <a:off x="5687600" y="2276300"/>
            <a:ext cx="2131800" cy="73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Urządzenia rozszerzające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7"/>
          <p:cNvSpPr txBox="1">
            <a:spLocks noGrp="1"/>
          </p:cNvSpPr>
          <p:nvPr>
            <p:ph type="title" idx="4294967295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Rozwój aplikacji</a:t>
            </a:r>
            <a:endParaRPr/>
          </a:p>
        </p:txBody>
      </p:sp>
      <p:sp>
        <p:nvSpPr>
          <p:cNvPr id="314" name="Google Shape;314;p47"/>
          <p:cNvSpPr txBox="1"/>
          <p:nvPr/>
        </p:nvSpPr>
        <p:spPr>
          <a:xfrm>
            <a:off x="257900" y="2081000"/>
            <a:ext cx="2571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01</a:t>
            </a:r>
            <a:endParaRPr sz="1800">
              <a:solidFill>
                <a:schemeClr val="lt2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315" name="Google Shape;315;p47"/>
          <p:cNvSpPr txBox="1"/>
          <p:nvPr/>
        </p:nvSpPr>
        <p:spPr>
          <a:xfrm>
            <a:off x="257900" y="2462000"/>
            <a:ext cx="2571300" cy="7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Integracja z innymi urządzeniami IoT</a:t>
            </a:r>
            <a:endParaRPr sz="1700">
              <a:solidFill>
                <a:schemeClr val="dk1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316" name="Google Shape;316;p47"/>
          <p:cNvSpPr txBox="1"/>
          <p:nvPr/>
        </p:nvSpPr>
        <p:spPr>
          <a:xfrm>
            <a:off x="3286400" y="2081000"/>
            <a:ext cx="2571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02</a:t>
            </a:r>
            <a:endParaRPr sz="1800">
              <a:solidFill>
                <a:schemeClr val="lt2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317" name="Google Shape;317;p47"/>
          <p:cNvSpPr txBox="1"/>
          <p:nvPr/>
        </p:nvSpPr>
        <p:spPr>
          <a:xfrm>
            <a:off x="3118100" y="2462000"/>
            <a:ext cx="2907900" cy="7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Integracja z systemami medycznymi</a:t>
            </a:r>
            <a:endParaRPr sz="1700">
              <a:solidFill>
                <a:schemeClr val="dk1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318" name="Google Shape;318;p47"/>
          <p:cNvSpPr txBox="1"/>
          <p:nvPr/>
        </p:nvSpPr>
        <p:spPr>
          <a:xfrm>
            <a:off x="6238700" y="2081000"/>
            <a:ext cx="2571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03</a:t>
            </a:r>
            <a:endParaRPr sz="1800">
              <a:solidFill>
                <a:schemeClr val="lt2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319" name="Google Shape;319;p47"/>
          <p:cNvSpPr txBox="1"/>
          <p:nvPr/>
        </p:nvSpPr>
        <p:spPr>
          <a:xfrm>
            <a:off x="6047300" y="2462000"/>
            <a:ext cx="2907900" cy="7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Wsparcie dla opiekunów medycznych</a:t>
            </a:r>
            <a:endParaRPr sz="1700">
              <a:solidFill>
                <a:schemeClr val="dk1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320" name="Google Shape;320;p47"/>
          <p:cNvSpPr/>
          <p:nvPr/>
        </p:nvSpPr>
        <p:spPr>
          <a:xfrm>
            <a:off x="1483096" y="3350590"/>
            <a:ext cx="120900" cy="120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47"/>
          <p:cNvSpPr/>
          <p:nvPr/>
        </p:nvSpPr>
        <p:spPr>
          <a:xfrm>
            <a:off x="4511596" y="3350590"/>
            <a:ext cx="120900" cy="120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47"/>
          <p:cNvSpPr/>
          <p:nvPr/>
        </p:nvSpPr>
        <p:spPr>
          <a:xfrm>
            <a:off x="7463896" y="3350590"/>
            <a:ext cx="120900" cy="120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3" name="Google Shape;323;p47"/>
          <p:cNvCxnSpPr>
            <a:stCxn id="320" idx="3"/>
            <a:endCxn id="321" idx="1"/>
          </p:cNvCxnSpPr>
          <p:nvPr/>
        </p:nvCxnSpPr>
        <p:spPr>
          <a:xfrm>
            <a:off x="1603996" y="3411040"/>
            <a:ext cx="2907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4" name="Google Shape;324;p47"/>
          <p:cNvCxnSpPr>
            <a:stCxn id="321" idx="3"/>
            <a:endCxn id="322" idx="1"/>
          </p:cNvCxnSpPr>
          <p:nvPr/>
        </p:nvCxnSpPr>
        <p:spPr>
          <a:xfrm>
            <a:off x="4632496" y="3411040"/>
            <a:ext cx="283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8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 biznesowy</a:t>
            </a:r>
            <a:endParaRPr/>
          </a:p>
        </p:txBody>
      </p:sp>
      <p:sp>
        <p:nvSpPr>
          <p:cNvPr id="330" name="Google Shape;330;p48"/>
          <p:cNvSpPr/>
          <p:nvPr/>
        </p:nvSpPr>
        <p:spPr>
          <a:xfrm>
            <a:off x="899700" y="3241089"/>
            <a:ext cx="2942750" cy="877407"/>
          </a:xfrm>
          <a:custGeom>
            <a:avLst/>
            <a:gdLst/>
            <a:ahLst/>
            <a:cxnLst/>
            <a:rect l="l" t="t" r="r" b="b"/>
            <a:pathLst>
              <a:path w="31496" h="11003" extrusionOk="0">
                <a:moveTo>
                  <a:pt x="5252" y="0"/>
                </a:moveTo>
                <a:lnTo>
                  <a:pt x="1" y="11003"/>
                </a:lnTo>
                <a:lnTo>
                  <a:pt x="31495" y="11003"/>
                </a:lnTo>
                <a:lnTo>
                  <a:pt x="26244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48"/>
          <p:cNvSpPr/>
          <p:nvPr/>
        </p:nvSpPr>
        <p:spPr>
          <a:xfrm>
            <a:off x="1390422" y="2363650"/>
            <a:ext cx="1961335" cy="877486"/>
          </a:xfrm>
          <a:custGeom>
            <a:avLst/>
            <a:gdLst/>
            <a:ahLst/>
            <a:cxnLst/>
            <a:rect l="l" t="t" r="r" b="b"/>
            <a:pathLst>
              <a:path w="20992" h="11004" extrusionOk="0">
                <a:moveTo>
                  <a:pt x="5251" y="0"/>
                </a:moveTo>
                <a:lnTo>
                  <a:pt x="0" y="11003"/>
                </a:lnTo>
                <a:lnTo>
                  <a:pt x="20992" y="11003"/>
                </a:lnTo>
                <a:lnTo>
                  <a:pt x="15741" y="0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48"/>
          <p:cNvSpPr/>
          <p:nvPr/>
        </p:nvSpPr>
        <p:spPr>
          <a:xfrm>
            <a:off x="1880958" y="1563325"/>
            <a:ext cx="980294" cy="800375"/>
          </a:xfrm>
          <a:custGeom>
            <a:avLst/>
            <a:gdLst/>
            <a:ahLst/>
            <a:cxnLst/>
            <a:rect l="l" t="t" r="r" b="b"/>
            <a:pathLst>
              <a:path w="10492" h="10037" extrusionOk="0">
                <a:moveTo>
                  <a:pt x="5246" y="0"/>
                </a:moveTo>
                <a:cubicBezTo>
                  <a:pt x="4984" y="0"/>
                  <a:pt x="4723" y="138"/>
                  <a:pt x="4592" y="413"/>
                </a:cubicBezTo>
                <a:lnTo>
                  <a:pt x="1" y="10036"/>
                </a:lnTo>
                <a:lnTo>
                  <a:pt x="10491" y="10036"/>
                </a:lnTo>
                <a:lnTo>
                  <a:pt x="5900" y="413"/>
                </a:lnTo>
                <a:cubicBezTo>
                  <a:pt x="5769" y="138"/>
                  <a:pt x="5508" y="0"/>
                  <a:pt x="5246" y="0"/>
                </a:cubicBezTo>
                <a:close/>
              </a:path>
            </a:pathLst>
          </a:cu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48"/>
          <p:cNvSpPr txBox="1"/>
          <p:nvPr/>
        </p:nvSpPr>
        <p:spPr>
          <a:xfrm>
            <a:off x="4901996" y="1699975"/>
            <a:ext cx="500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03</a:t>
            </a:r>
            <a:endParaRPr sz="1800">
              <a:solidFill>
                <a:schemeClr val="lt2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334" name="Google Shape;334;p48"/>
          <p:cNvSpPr txBox="1"/>
          <p:nvPr/>
        </p:nvSpPr>
        <p:spPr>
          <a:xfrm>
            <a:off x="5402401" y="1699975"/>
            <a:ext cx="2942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Konsultacje ze specjalistami</a:t>
            </a:r>
            <a:endParaRPr sz="1800">
              <a:solidFill>
                <a:schemeClr val="dk1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335" name="Google Shape;335;p48"/>
          <p:cNvSpPr txBox="1"/>
          <p:nvPr/>
        </p:nvSpPr>
        <p:spPr>
          <a:xfrm>
            <a:off x="4901996" y="2614379"/>
            <a:ext cx="500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02</a:t>
            </a:r>
            <a:endParaRPr sz="1800">
              <a:solidFill>
                <a:schemeClr val="lt2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336" name="Google Shape;336;p48"/>
          <p:cNvSpPr txBox="1"/>
          <p:nvPr/>
        </p:nvSpPr>
        <p:spPr>
          <a:xfrm>
            <a:off x="5402400" y="2614375"/>
            <a:ext cx="2776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Partnerstwo z</a:t>
            </a:r>
            <a:r>
              <a:rPr lang="en"/>
              <a:t> </a:t>
            </a:r>
            <a:r>
              <a:rPr lang="en"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producentami urządzeń</a:t>
            </a:r>
            <a:endParaRPr sz="1800">
              <a:solidFill>
                <a:schemeClr val="dk1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337" name="Google Shape;337;p48"/>
          <p:cNvSpPr txBox="1"/>
          <p:nvPr/>
        </p:nvSpPr>
        <p:spPr>
          <a:xfrm>
            <a:off x="4901996" y="3528783"/>
            <a:ext cx="500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01</a:t>
            </a:r>
            <a:endParaRPr sz="1800">
              <a:solidFill>
                <a:schemeClr val="lt2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338" name="Google Shape;338;p48"/>
          <p:cNvSpPr txBox="1"/>
          <p:nvPr/>
        </p:nvSpPr>
        <p:spPr>
          <a:xfrm>
            <a:off x="5402401" y="3528775"/>
            <a:ext cx="2942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Model subskrypcyjny</a:t>
            </a:r>
            <a:endParaRPr sz="1800">
              <a:solidFill>
                <a:schemeClr val="dk1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339" name="Google Shape;339;p48"/>
          <p:cNvSpPr/>
          <p:nvPr/>
        </p:nvSpPr>
        <p:spPr>
          <a:xfrm>
            <a:off x="4628696" y="1868125"/>
            <a:ext cx="120900" cy="120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48"/>
          <p:cNvSpPr/>
          <p:nvPr/>
        </p:nvSpPr>
        <p:spPr>
          <a:xfrm>
            <a:off x="4628696" y="2782529"/>
            <a:ext cx="120900" cy="120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48"/>
          <p:cNvSpPr/>
          <p:nvPr/>
        </p:nvSpPr>
        <p:spPr>
          <a:xfrm>
            <a:off x="4628696" y="3696933"/>
            <a:ext cx="120900" cy="120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42" name="Google Shape;342;p48"/>
          <p:cNvCxnSpPr>
            <a:stCxn id="339" idx="2"/>
            <a:endCxn id="343" idx="0"/>
          </p:cNvCxnSpPr>
          <p:nvPr/>
        </p:nvCxnSpPr>
        <p:spPr>
          <a:xfrm>
            <a:off x="4689146" y="1989025"/>
            <a:ext cx="0" cy="412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4" name="Google Shape;344;p48"/>
          <p:cNvCxnSpPr>
            <a:stCxn id="343" idx="2"/>
            <a:endCxn id="340" idx="0"/>
          </p:cNvCxnSpPr>
          <p:nvPr/>
        </p:nvCxnSpPr>
        <p:spPr>
          <a:xfrm>
            <a:off x="4689146" y="2370029"/>
            <a:ext cx="0" cy="412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5" name="Google Shape;345;p48"/>
          <p:cNvCxnSpPr>
            <a:stCxn id="340" idx="2"/>
            <a:endCxn id="346" idx="0"/>
          </p:cNvCxnSpPr>
          <p:nvPr/>
        </p:nvCxnSpPr>
        <p:spPr>
          <a:xfrm>
            <a:off x="4689146" y="2903429"/>
            <a:ext cx="0" cy="412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7" name="Google Shape;347;p48"/>
          <p:cNvCxnSpPr>
            <a:stCxn id="346" idx="2"/>
            <a:endCxn id="341" idx="0"/>
          </p:cNvCxnSpPr>
          <p:nvPr/>
        </p:nvCxnSpPr>
        <p:spPr>
          <a:xfrm>
            <a:off x="4689146" y="3284433"/>
            <a:ext cx="0" cy="412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 descr="Obraz zawierający tekst, zrzut ekranu, wizytówka, Czcionka&#10;&#10;Opis wygenerowany automatycznie">
            <a:extLst>
              <a:ext uri="{FF2B5EF4-FFF2-40B4-BE49-F238E27FC236}">
                <a16:creationId xmlns:a16="http://schemas.microsoft.com/office/drawing/2014/main" id="{46B4AAB1-155A-15DA-8C7F-DD6F9C99CA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1793" y="125046"/>
            <a:ext cx="2661218" cy="4893408"/>
          </a:xfrm>
          <a:prstGeom prst="rect">
            <a:avLst/>
          </a:prstGeom>
        </p:spPr>
      </p:pic>
      <p:pic>
        <p:nvPicPr>
          <p:cNvPr id="5" name="Nagrywanie 2024-12-15 113239">
            <a:hlinkClick r:id="" action="ppaction://media"/>
            <a:extLst>
              <a:ext uri="{FF2B5EF4-FFF2-40B4-BE49-F238E27FC236}">
                <a16:creationId xmlns:a16="http://schemas.microsoft.com/office/drawing/2014/main" id="{102DC711-4D1F-AB26-793B-D222F0843A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68485" y="164123"/>
            <a:ext cx="2210738" cy="4718572"/>
          </a:xfrm>
          <a:prstGeom prst="rect">
            <a:avLst/>
          </a:prstGeom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F10825D2-F1F0-EDC1-2486-B44786E4DBA7}"/>
              </a:ext>
            </a:extLst>
          </p:cNvPr>
          <p:cNvSpPr txBox="1"/>
          <p:nvPr/>
        </p:nvSpPr>
        <p:spPr>
          <a:xfrm>
            <a:off x="5427485" y="4882695"/>
            <a:ext cx="149273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050" dirty="0"/>
              <a:t>(video, warto odpalić)</a:t>
            </a:r>
          </a:p>
        </p:txBody>
      </p:sp>
    </p:spTree>
    <p:extLst>
      <p:ext uri="{BB962C8B-B14F-4D97-AF65-F5344CB8AC3E}">
        <p14:creationId xmlns:p14="http://schemas.microsoft.com/office/powerpoint/2010/main" val="707334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7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3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Alexandria"/>
                <a:ea typeface="Alexandria"/>
                <a:cs typeface="Alexandria"/>
                <a:sym typeface="Alexandria"/>
              </a:rPr>
              <a:t>Realia</a:t>
            </a:r>
            <a:r>
              <a:rPr lang="en"/>
              <a:t> złotego wieku</a:t>
            </a:r>
            <a:endParaRPr/>
          </a:p>
        </p:txBody>
      </p:sp>
      <p:sp>
        <p:nvSpPr>
          <p:cNvPr id="192" name="Google Shape;192;p33"/>
          <p:cNvSpPr txBox="1">
            <a:spLocks noGrp="1"/>
          </p:cNvSpPr>
          <p:nvPr>
            <p:ph type="subTitle" idx="1"/>
          </p:nvPr>
        </p:nvSpPr>
        <p:spPr>
          <a:xfrm>
            <a:off x="715100" y="248117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spowodowana zwiększoną szansą na komplikacje zdrowotne i wypadki</a:t>
            </a:r>
            <a:endParaRPr/>
          </a:p>
        </p:txBody>
      </p:sp>
      <p:sp>
        <p:nvSpPr>
          <p:cNvPr id="193" name="Google Shape;193;p33"/>
          <p:cNvSpPr txBox="1">
            <a:spLocks noGrp="1"/>
          </p:cNvSpPr>
          <p:nvPr>
            <p:ph type="subTitle" idx="3"/>
          </p:nvPr>
        </p:nvSpPr>
        <p:spPr>
          <a:xfrm>
            <a:off x="3506100" y="248117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 trosce o bezpieczeństwo bliskiej osoby, która nie do końca jest w stanie funkcjonować samodzielnie</a:t>
            </a:r>
            <a:endParaRPr/>
          </a:p>
        </p:txBody>
      </p:sp>
      <p:sp>
        <p:nvSpPr>
          <p:cNvPr id="194" name="Google Shape;194;p33"/>
          <p:cNvSpPr txBox="1">
            <a:spLocks noGrp="1"/>
          </p:cNvSpPr>
          <p:nvPr>
            <p:ph type="subTitle" idx="2"/>
          </p:nvPr>
        </p:nvSpPr>
        <p:spPr>
          <a:xfrm>
            <a:off x="715100" y="1819100"/>
            <a:ext cx="2131800" cy="73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Niepewność</a:t>
            </a:r>
            <a:endParaRPr/>
          </a:p>
        </p:txBody>
      </p:sp>
      <p:sp>
        <p:nvSpPr>
          <p:cNvPr id="195" name="Google Shape;195;p33"/>
          <p:cNvSpPr txBox="1">
            <a:spLocks noGrp="1"/>
          </p:cNvSpPr>
          <p:nvPr>
            <p:ph type="subTitle" idx="4"/>
          </p:nvPr>
        </p:nvSpPr>
        <p:spPr>
          <a:xfrm>
            <a:off x="3506099" y="1819100"/>
            <a:ext cx="2131800" cy="73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Niepokój</a:t>
            </a:r>
            <a:endParaRPr/>
          </a:p>
        </p:txBody>
      </p:sp>
      <p:sp>
        <p:nvSpPr>
          <p:cNvPr id="196" name="Google Shape;196;p33"/>
          <p:cNvSpPr txBox="1">
            <a:spLocks noGrp="1"/>
          </p:cNvSpPr>
          <p:nvPr>
            <p:ph type="subTitle" idx="5"/>
          </p:nvPr>
        </p:nvSpPr>
        <p:spPr>
          <a:xfrm>
            <a:off x="6297202" y="248117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aby zapewnić spokój ducha i komfort</a:t>
            </a:r>
            <a:endParaRPr/>
          </a:p>
        </p:txBody>
      </p:sp>
      <p:sp>
        <p:nvSpPr>
          <p:cNvPr id="197" name="Google Shape;197;p33"/>
          <p:cNvSpPr txBox="1">
            <a:spLocks noGrp="1"/>
          </p:cNvSpPr>
          <p:nvPr>
            <p:ph type="subTitle" idx="6"/>
          </p:nvPr>
        </p:nvSpPr>
        <p:spPr>
          <a:xfrm>
            <a:off x="6297200" y="1819100"/>
            <a:ext cx="2131800" cy="73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Troska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Alexandria"/>
                <a:ea typeface="Alexandria"/>
                <a:cs typeface="Alexandria"/>
                <a:sym typeface="Alexandria"/>
              </a:rPr>
              <a:t>Dane</a:t>
            </a:r>
            <a:r>
              <a:rPr lang="en"/>
              <a:t> nie kłamią</a:t>
            </a:r>
            <a:endParaRPr/>
          </a:p>
        </p:txBody>
      </p:sp>
      <p:sp>
        <p:nvSpPr>
          <p:cNvPr id="203" name="Google Shape;203;p34"/>
          <p:cNvSpPr txBox="1">
            <a:spLocks noGrp="1"/>
          </p:cNvSpPr>
          <p:nvPr>
            <p:ph type="subTitle" idx="1"/>
          </p:nvPr>
        </p:nvSpPr>
        <p:spPr>
          <a:xfrm>
            <a:off x="649400" y="3225225"/>
            <a:ext cx="2263200" cy="8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seniorom 65+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Pew Research Center, 2023</a:t>
            </a:r>
            <a:endParaRPr/>
          </a:p>
        </p:txBody>
      </p:sp>
      <p:sp>
        <p:nvSpPr>
          <p:cNvPr id="204" name="Google Shape;204;p34"/>
          <p:cNvSpPr txBox="1">
            <a:spLocks noGrp="1"/>
          </p:cNvSpPr>
          <p:nvPr>
            <p:ph type="subTitle" idx="2"/>
          </p:nvPr>
        </p:nvSpPr>
        <p:spPr>
          <a:xfrm>
            <a:off x="715100" y="2844213"/>
            <a:ext cx="2131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osób </a:t>
            </a:r>
            <a:r>
              <a:rPr lang="en">
                <a:solidFill>
                  <a:schemeClr val="lt2"/>
                </a:solidFill>
              </a:rPr>
              <a:t>pomaga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05" name="Google Shape;205;p34"/>
          <p:cNvSpPr txBox="1">
            <a:spLocks noGrp="1"/>
          </p:cNvSpPr>
          <p:nvPr>
            <p:ph type="subTitle" idx="3"/>
          </p:nvPr>
        </p:nvSpPr>
        <p:spPr>
          <a:xfrm>
            <a:off x="3448325" y="3682425"/>
            <a:ext cx="2263200" cy="76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które prowadzą do komplikacji zdrowotnych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Cedars Sinai, 2022</a:t>
            </a:r>
            <a:endParaRPr/>
          </a:p>
        </p:txBody>
      </p:sp>
      <p:sp>
        <p:nvSpPr>
          <p:cNvPr id="206" name="Google Shape;206;p34"/>
          <p:cNvSpPr txBox="1">
            <a:spLocks noGrp="1"/>
          </p:cNvSpPr>
          <p:nvPr>
            <p:ph type="subTitle" idx="4"/>
          </p:nvPr>
        </p:nvSpPr>
        <p:spPr>
          <a:xfrm>
            <a:off x="3448326" y="2795395"/>
            <a:ext cx="2263200" cy="96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seniorów z </a:t>
            </a:r>
            <a:r>
              <a:rPr lang="en">
                <a:solidFill>
                  <a:schemeClr val="lt2"/>
                </a:solidFill>
              </a:rPr>
              <a:t>zaburzeniami lękowymi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07" name="Google Shape;207;p34"/>
          <p:cNvSpPr txBox="1">
            <a:spLocks noGrp="1"/>
          </p:cNvSpPr>
          <p:nvPr>
            <p:ph type="subTitle" idx="5"/>
          </p:nvPr>
        </p:nvSpPr>
        <p:spPr>
          <a:xfrm>
            <a:off x="6297200" y="3453830"/>
            <a:ext cx="2131800" cy="76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zakończonego zgonem w środowisku domowym, wśród seniorów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National Safety Council, 2022</a:t>
            </a:r>
            <a:endParaRPr/>
          </a:p>
        </p:txBody>
      </p:sp>
      <p:sp>
        <p:nvSpPr>
          <p:cNvPr id="208" name="Google Shape;208;p34"/>
          <p:cNvSpPr txBox="1">
            <a:spLocks noGrp="1"/>
          </p:cNvSpPr>
          <p:nvPr>
            <p:ph type="subTitle" idx="6"/>
          </p:nvPr>
        </p:nvSpPr>
        <p:spPr>
          <a:xfrm>
            <a:off x="6297200" y="3072813"/>
            <a:ext cx="2131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większa </a:t>
            </a:r>
            <a:r>
              <a:rPr lang="en">
                <a:solidFill>
                  <a:schemeClr val="lt2"/>
                </a:solidFill>
              </a:rPr>
              <a:t>szansa upadku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09" name="Google Shape;209;p34"/>
          <p:cNvSpPr txBox="1"/>
          <p:nvPr/>
        </p:nvSpPr>
        <p:spPr>
          <a:xfrm>
            <a:off x="714975" y="1731550"/>
            <a:ext cx="2131800" cy="11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47%</a:t>
            </a:r>
            <a:endParaRPr sz="48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10" name="Google Shape;210;p34"/>
          <p:cNvSpPr txBox="1"/>
          <p:nvPr/>
        </p:nvSpPr>
        <p:spPr>
          <a:xfrm>
            <a:off x="3448326" y="1731550"/>
            <a:ext cx="2263200" cy="11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15%</a:t>
            </a:r>
            <a:endParaRPr sz="48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11" name="Google Shape;211;p34"/>
          <p:cNvSpPr txBox="1"/>
          <p:nvPr/>
        </p:nvSpPr>
        <p:spPr>
          <a:xfrm>
            <a:off x="6297225" y="1741350"/>
            <a:ext cx="2131800" cy="11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30x</a:t>
            </a:r>
            <a:endParaRPr sz="48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Poznajcie Panią Krysię i Pawła!</a:t>
            </a:r>
            <a:endParaRPr/>
          </a:p>
        </p:txBody>
      </p:sp>
      <p:pic>
        <p:nvPicPr>
          <p:cNvPr id="217" name="Google Shape;21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5200" y="1825625"/>
            <a:ext cx="3286976" cy="32025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4492179" y="1940978"/>
            <a:ext cx="3441121" cy="3202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Alexandria"/>
                <a:ea typeface="Alexandria"/>
                <a:cs typeface="Alexandria"/>
                <a:sym typeface="Alexandria"/>
              </a:rPr>
              <a:t>Zagrożenia</a:t>
            </a:r>
            <a:r>
              <a:rPr lang="en"/>
              <a:t> dla seniora</a:t>
            </a:r>
            <a:endParaRPr/>
          </a:p>
        </p:txBody>
      </p:sp>
      <p:sp>
        <p:nvSpPr>
          <p:cNvPr id="224" name="Google Shape;224;p36"/>
          <p:cNvSpPr txBox="1">
            <a:spLocks noGrp="1"/>
          </p:cNvSpPr>
          <p:nvPr>
            <p:ph type="subTitle" idx="1"/>
          </p:nvPr>
        </p:nvSpPr>
        <p:spPr>
          <a:xfrm>
            <a:off x="715100" y="301457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Upadki, przeciwności losu przy wykonywaniu codziennych czynności</a:t>
            </a:r>
            <a:endParaRPr/>
          </a:p>
        </p:txBody>
      </p:sp>
      <p:sp>
        <p:nvSpPr>
          <p:cNvPr id="225" name="Google Shape;225;p36"/>
          <p:cNvSpPr txBox="1">
            <a:spLocks noGrp="1"/>
          </p:cNvSpPr>
          <p:nvPr>
            <p:ph type="subTitle" idx="3"/>
          </p:nvPr>
        </p:nvSpPr>
        <p:spPr>
          <a:xfrm>
            <a:off x="3506100" y="301457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Ogólne osłabienie, utrata skupienia, zasłabnięcia</a:t>
            </a:r>
            <a:endParaRPr/>
          </a:p>
        </p:txBody>
      </p:sp>
      <p:sp>
        <p:nvSpPr>
          <p:cNvPr id="226" name="Google Shape;226;p36"/>
          <p:cNvSpPr txBox="1">
            <a:spLocks noGrp="1"/>
          </p:cNvSpPr>
          <p:nvPr>
            <p:ph type="subTitle" idx="2"/>
          </p:nvPr>
        </p:nvSpPr>
        <p:spPr>
          <a:xfrm>
            <a:off x="715100" y="2352500"/>
            <a:ext cx="2131800" cy="73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Nieprzewidziane wypadki</a:t>
            </a:r>
            <a:endParaRPr/>
          </a:p>
        </p:txBody>
      </p:sp>
      <p:sp>
        <p:nvSpPr>
          <p:cNvPr id="227" name="Google Shape;227;p36"/>
          <p:cNvSpPr txBox="1">
            <a:spLocks noGrp="1"/>
          </p:cNvSpPr>
          <p:nvPr>
            <p:ph type="subTitle" idx="4"/>
          </p:nvPr>
        </p:nvSpPr>
        <p:spPr>
          <a:xfrm>
            <a:off x="3506099" y="2352500"/>
            <a:ext cx="2131800" cy="73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Komplikacje zdrowotne</a:t>
            </a:r>
            <a:endParaRPr/>
          </a:p>
        </p:txBody>
      </p:sp>
      <p:sp>
        <p:nvSpPr>
          <p:cNvPr id="228" name="Google Shape;228;p36"/>
          <p:cNvSpPr txBox="1">
            <a:spLocks noGrp="1"/>
          </p:cNvSpPr>
          <p:nvPr>
            <p:ph type="subTitle" idx="5"/>
          </p:nvPr>
        </p:nvSpPr>
        <p:spPr>
          <a:xfrm>
            <a:off x="6297202" y="301457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Zbyt duża dawka leku, zapominanie o regularnym zażywaniu ważnych suplementów</a:t>
            </a:r>
            <a:endParaRPr/>
          </a:p>
        </p:txBody>
      </p:sp>
      <p:sp>
        <p:nvSpPr>
          <p:cNvPr id="229" name="Google Shape;229;p36"/>
          <p:cNvSpPr txBox="1">
            <a:spLocks noGrp="1"/>
          </p:cNvSpPr>
          <p:nvPr>
            <p:ph type="subTitle" idx="6"/>
          </p:nvPr>
        </p:nvSpPr>
        <p:spPr>
          <a:xfrm>
            <a:off x="6297200" y="2352500"/>
            <a:ext cx="2131800" cy="73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Niewłaściwe zarządzanie lekami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 txBox="1">
            <a:spLocks noGrp="1"/>
          </p:cNvSpPr>
          <p:nvPr>
            <p:ph type="subTitle" idx="1"/>
          </p:nvPr>
        </p:nvSpPr>
        <p:spPr>
          <a:xfrm>
            <a:off x="715100" y="2844213"/>
            <a:ext cx="21318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Co, jeśli nie jesteśmy w stanie ich użyć?</a:t>
            </a:r>
            <a:endParaRPr/>
          </a:p>
        </p:txBody>
      </p:sp>
      <p:sp>
        <p:nvSpPr>
          <p:cNvPr id="235" name="Google Shape;235;p3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Jak wygląda </a:t>
            </a:r>
            <a:r>
              <a:rPr lang="en" b="1">
                <a:solidFill>
                  <a:schemeClr val="lt2"/>
                </a:solidFill>
                <a:latin typeface="Alexandria"/>
                <a:ea typeface="Alexandria"/>
                <a:cs typeface="Alexandria"/>
                <a:sym typeface="Alexandria"/>
              </a:rPr>
              <a:t>rynek</a:t>
            </a:r>
            <a:r>
              <a:rPr lang="en"/>
              <a:t>?</a:t>
            </a:r>
            <a:endParaRPr/>
          </a:p>
        </p:txBody>
      </p:sp>
      <p:sp>
        <p:nvSpPr>
          <p:cNvPr id="236" name="Google Shape;236;p37"/>
          <p:cNvSpPr txBox="1">
            <a:spLocks noGrp="1"/>
          </p:cNvSpPr>
          <p:nvPr>
            <p:ph type="subTitle" idx="2"/>
          </p:nvPr>
        </p:nvSpPr>
        <p:spPr>
          <a:xfrm>
            <a:off x="715100" y="2463213"/>
            <a:ext cx="2131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Alarmy personalne</a:t>
            </a:r>
            <a:endParaRPr/>
          </a:p>
        </p:txBody>
      </p:sp>
      <p:sp>
        <p:nvSpPr>
          <p:cNvPr id="237" name="Google Shape;237;p37"/>
          <p:cNvSpPr txBox="1">
            <a:spLocks noGrp="1"/>
          </p:cNvSpPr>
          <p:nvPr>
            <p:ph type="subTitle" idx="3"/>
          </p:nvPr>
        </p:nvSpPr>
        <p:spPr>
          <a:xfrm>
            <a:off x="3506100" y="2768030"/>
            <a:ext cx="21318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Często drogie, często ograniczone możliwościami</a:t>
            </a:r>
            <a:endParaRPr/>
          </a:p>
        </p:txBody>
      </p:sp>
      <p:sp>
        <p:nvSpPr>
          <p:cNvPr id="238" name="Google Shape;238;p37"/>
          <p:cNvSpPr txBox="1">
            <a:spLocks noGrp="1"/>
          </p:cNvSpPr>
          <p:nvPr>
            <p:ph type="subTitle" idx="4"/>
          </p:nvPr>
        </p:nvSpPr>
        <p:spPr>
          <a:xfrm>
            <a:off x="3506099" y="2387013"/>
            <a:ext cx="2131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Trackery</a:t>
            </a:r>
            <a:endParaRPr/>
          </a:p>
        </p:txBody>
      </p:sp>
      <p:sp>
        <p:nvSpPr>
          <p:cNvPr id="239" name="Google Shape;239;p37"/>
          <p:cNvSpPr txBox="1">
            <a:spLocks noGrp="1"/>
          </p:cNvSpPr>
          <p:nvPr>
            <p:ph type="subTitle" idx="5"/>
          </p:nvPr>
        </p:nvSpPr>
        <p:spPr>
          <a:xfrm>
            <a:off x="6297200" y="2768034"/>
            <a:ext cx="2131800" cy="9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Technologia nie jest na tyle rozwinięta, aby samodzielnie opiekować się seniorem</a:t>
            </a:r>
            <a:endParaRPr/>
          </a:p>
        </p:txBody>
      </p:sp>
      <p:sp>
        <p:nvSpPr>
          <p:cNvPr id="240" name="Google Shape;240;p37"/>
          <p:cNvSpPr txBox="1">
            <a:spLocks noGrp="1"/>
          </p:cNvSpPr>
          <p:nvPr>
            <p:ph type="subTitle" idx="6"/>
          </p:nvPr>
        </p:nvSpPr>
        <p:spPr>
          <a:xfrm>
            <a:off x="6297200" y="2387013"/>
            <a:ext cx="2131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assistance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8"/>
          <p:cNvSpPr txBox="1">
            <a:spLocks noGrp="1"/>
          </p:cNvSpPr>
          <p:nvPr>
            <p:ph type="subTitle" idx="1"/>
          </p:nvPr>
        </p:nvSpPr>
        <p:spPr>
          <a:xfrm>
            <a:off x="1248500" y="2709775"/>
            <a:ext cx="28266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Wzrost z </a:t>
            </a:r>
            <a:r>
              <a:rPr lang="en" sz="1400" b="1">
                <a:solidFill>
                  <a:schemeClr val="lt2"/>
                </a:solidFill>
              </a:rPr>
              <a:t>19%</a:t>
            </a:r>
            <a:r>
              <a:rPr lang="en"/>
              <a:t> adopcji w roku 2013 do </a:t>
            </a:r>
            <a:r>
              <a:rPr lang="en" sz="1400" b="1">
                <a:solidFill>
                  <a:schemeClr val="lt2"/>
                </a:solidFill>
              </a:rPr>
              <a:t>26%</a:t>
            </a:r>
            <a:r>
              <a:rPr lang="en"/>
              <a:t> w roku 2023, wśród osób 60+</a:t>
            </a:r>
            <a:endParaRPr/>
          </a:p>
        </p:txBody>
      </p:sp>
      <p:sp>
        <p:nvSpPr>
          <p:cNvPr id="246" name="Google Shape;246;p38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Alexandria"/>
                <a:ea typeface="Alexandria"/>
                <a:cs typeface="Alexandria"/>
                <a:sym typeface="Alexandria"/>
              </a:rPr>
              <a:t>Dynamika</a:t>
            </a:r>
            <a:r>
              <a:rPr lang="en"/>
              <a:t> rozwiązań</a:t>
            </a:r>
            <a:endParaRPr/>
          </a:p>
        </p:txBody>
      </p:sp>
      <p:sp>
        <p:nvSpPr>
          <p:cNvPr id="247" name="Google Shape;247;p38"/>
          <p:cNvSpPr txBox="1">
            <a:spLocks noGrp="1"/>
          </p:cNvSpPr>
          <p:nvPr>
            <p:ph type="subTitle" idx="2"/>
          </p:nvPr>
        </p:nvSpPr>
        <p:spPr>
          <a:xfrm>
            <a:off x="1248500" y="2047700"/>
            <a:ext cx="2765400" cy="73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Więcej seniorów korzysta ze smartwear</a:t>
            </a:r>
            <a:endParaRPr/>
          </a:p>
        </p:txBody>
      </p:sp>
      <p:sp>
        <p:nvSpPr>
          <p:cNvPr id="248" name="Google Shape;248;p38"/>
          <p:cNvSpPr txBox="1">
            <a:spLocks noGrp="1"/>
          </p:cNvSpPr>
          <p:nvPr>
            <p:ph type="subTitle" idx="5"/>
          </p:nvPr>
        </p:nvSpPr>
        <p:spPr>
          <a:xfrm>
            <a:off x="5130252" y="2709775"/>
            <a:ext cx="27654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wczesnego wykrywania schorzeń, na poziomie </a:t>
            </a:r>
            <a:r>
              <a:rPr lang="en" sz="1400" b="1">
                <a:solidFill>
                  <a:schemeClr val="lt2"/>
                </a:solidFill>
              </a:rPr>
              <a:t>77%</a:t>
            </a:r>
            <a:endParaRPr sz="1400" b="1">
              <a:solidFill>
                <a:schemeClr val="lt2"/>
              </a:solidFill>
            </a:endParaRPr>
          </a:p>
        </p:txBody>
      </p:sp>
      <p:sp>
        <p:nvSpPr>
          <p:cNvPr id="249" name="Google Shape;249;p38"/>
          <p:cNvSpPr txBox="1">
            <a:spLocks noGrp="1"/>
          </p:cNvSpPr>
          <p:nvPr>
            <p:ph type="subTitle" idx="6"/>
          </p:nvPr>
        </p:nvSpPr>
        <p:spPr>
          <a:xfrm>
            <a:off x="5130250" y="2047700"/>
            <a:ext cx="2765400" cy="73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Wysoka dokładność modeli AI</a:t>
            </a:r>
            <a:endParaRPr/>
          </a:p>
        </p:txBody>
      </p:sp>
      <p:sp>
        <p:nvSpPr>
          <p:cNvPr id="250" name="Google Shape;250;p38"/>
          <p:cNvSpPr txBox="1"/>
          <p:nvPr/>
        </p:nvSpPr>
        <p:spPr>
          <a:xfrm>
            <a:off x="4560000" y="4667100"/>
            <a:ext cx="45840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Na podstawie raportu ScienceSoft, 2024</a:t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9"/>
          <p:cNvSpPr txBox="1">
            <a:spLocks noGrp="1"/>
          </p:cNvSpPr>
          <p:nvPr>
            <p:ph type="subTitle" idx="1"/>
          </p:nvPr>
        </p:nvSpPr>
        <p:spPr>
          <a:xfrm>
            <a:off x="5573650" y="2841850"/>
            <a:ext cx="268380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na szczęście w tym przypadku jest jedno “</a:t>
            </a:r>
            <a:r>
              <a:rPr lang="en" sz="1800" b="1">
                <a:solidFill>
                  <a:schemeClr val="lt2"/>
                </a:solidFill>
              </a:rPr>
              <a:t>ale</a:t>
            </a:r>
            <a:r>
              <a:rPr lang="en" sz="1600"/>
              <a:t>”</a:t>
            </a:r>
            <a:endParaRPr sz="1600"/>
          </a:p>
        </p:txBody>
      </p:sp>
      <p:sp>
        <p:nvSpPr>
          <p:cNvPr id="256" name="Google Shape;256;p39"/>
          <p:cNvSpPr txBox="1">
            <a:spLocks noGrp="1"/>
          </p:cNvSpPr>
          <p:nvPr>
            <p:ph type="title"/>
          </p:nvPr>
        </p:nvSpPr>
        <p:spPr>
          <a:xfrm>
            <a:off x="646325" y="402375"/>
            <a:ext cx="592530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Historia mogła skończyć się inaczej</a:t>
            </a:r>
            <a:endParaRPr sz="4400"/>
          </a:p>
        </p:txBody>
      </p:sp>
      <p:pic>
        <p:nvPicPr>
          <p:cNvPr id="257" name="Google Shape;25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525" y="2333250"/>
            <a:ext cx="3928218" cy="3185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0"/>
          <p:cNvSpPr txBox="1">
            <a:spLocks noGrp="1"/>
          </p:cNvSpPr>
          <p:nvPr>
            <p:ph type="title"/>
          </p:nvPr>
        </p:nvSpPr>
        <p:spPr>
          <a:xfrm>
            <a:off x="791300" y="1906600"/>
            <a:ext cx="4377300" cy="13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Alexandria"/>
                <a:ea typeface="Alexandria"/>
                <a:cs typeface="Alexandria"/>
                <a:sym typeface="Alexandria"/>
              </a:rPr>
              <a:t>VitaLink</a:t>
            </a:r>
            <a:endParaRPr b="1">
              <a:solidFill>
                <a:schemeClr val="lt2"/>
              </a:solidFill>
              <a:latin typeface="Alexandria"/>
              <a:ea typeface="Alexandria"/>
              <a:cs typeface="Alexandria"/>
              <a:sym typeface="Alexandria"/>
            </a:endParaRPr>
          </a:p>
        </p:txBody>
      </p:sp>
      <p:pic>
        <p:nvPicPr>
          <p:cNvPr id="263" name="Google Shape;26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0350" y="138300"/>
            <a:ext cx="2646799" cy="486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ead Funnel by Slidesgo">
  <a:themeElements>
    <a:clrScheme name="Simple Light">
      <a:dk1>
        <a:srgbClr val="15110E"/>
      </a:dk1>
      <a:lt1>
        <a:srgbClr val="FFFAF6"/>
      </a:lt1>
      <a:dk2>
        <a:srgbClr val="C2E5F5"/>
      </a:dk2>
      <a:lt2>
        <a:srgbClr val="5296B8"/>
      </a:lt2>
      <a:accent1>
        <a:srgbClr val="135669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110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407</Words>
  <Application>Microsoft Office PowerPoint</Application>
  <PresentationFormat>Pokaz na ekranie (16:9)</PresentationFormat>
  <Paragraphs>85</Paragraphs>
  <Slides>18</Slides>
  <Notes>17</Notes>
  <HiddenSlides>0</HiddenSlides>
  <MMClips>1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18</vt:i4>
      </vt:variant>
    </vt:vector>
  </HeadingPairs>
  <TitlesOfParts>
    <vt:vector size="23" baseType="lpstr">
      <vt:lpstr>Albert Sans</vt:lpstr>
      <vt:lpstr>Alexandria</vt:lpstr>
      <vt:lpstr>Alexandria Medium</vt:lpstr>
      <vt:lpstr>Arial</vt:lpstr>
      <vt:lpstr>Lead Funnel by Slidesgo</vt:lpstr>
      <vt:lpstr>VitaLink</vt:lpstr>
      <vt:lpstr>Realia złotego wieku</vt:lpstr>
      <vt:lpstr>Dane nie kłamią</vt:lpstr>
      <vt:lpstr>Poznajcie Panią Krysię i Pawła!</vt:lpstr>
      <vt:lpstr>Zagrożenia dla seniora</vt:lpstr>
      <vt:lpstr>Jak wygląda rynek?</vt:lpstr>
      <vt:lpstr>Dynamika rozwiązań</vt:lpstr>
      <vt:lpstr>Historia mogła skończyć się inaczej</vt:lpstr>
      <vt:lpstr>VitaLink</vt:lpstr>
      <vt:lpstr>Wszystkie informacje o bliskich, w jednym miejscu</vt:lpstr>
      <vt:lpstr>Połącz się z podopiecznym i zdalnie zarządzaj aplikacją</vt:lpstr>
      <vt:lpstr>Analizujemy i zbieramy dane</vt:lpstr>
      <vt:lpstr>Pomagamy pamiętać o zaleceniach</vt:lpstr>
      <vt:lpstr>Reagujemy, gdy Twoi bliscy nie mogą</vt:lpstr>
      <vt:lpstr>W jaki sposób zbieramy informacje?</vt:lpstr>
      <vt:lpstr>Rozwój aplikacji</vt:lpstr>
      <vt:lpstr>Plan biznesowy</vt:lpstr>
      <vt:lpstr>Prezentacja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Filip Kowalski</cp:lastModifiedBy>
  <cp:revision>1</cp:revision>
  <dcterms:modified xsi:type="dcterms:W3CDTF">2024-12-15T10:40:49Z</dcterms:modified>
</cp:coreProperties>
</file>